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87" r:id="rId6"/>
    <p:sldId id="288" r:id="rId7"/>
    <p:sldId id="289" r:id="rId8"/>
    <p:sldId id="290" r:id="rId9"/>
    <p:sldId id="388" r:id="rId10"/>
    <p:sldId id="409" r:id="rId11"/>
    <p:sldId id="389" r:id="rId12"/>
    <p:sldId id="390" r:id="rId13"/>
    <p:sldId id="411" r:id="rId14"/>
    <p:sldId id="410" r:id="rId15"/>
    <p:sldId id="391" r:id="rId16"/>
    <p:sldId id="300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9331560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6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10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64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27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6189" y="3647836"/>
            <a:ext cx="2373455" cy="334690"/>
          </a:xfrm>
        </p:spPr>
        <p:txBody>
          <a:bodyPr rtlCol="0"/>
          <a:lstStyle/>
          <a:p>
            <a:pPr rtl="0"/>
            <a:r>
              <a:rPr lang="de-DE" dirty="0"/>
              <a:t>Lektion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4049744"/>
            <a:ext cx="3264253" cy="2112962"/>
          </a:xfrm>
        </p:spPr>
        <p:txBody>
          <a:bodyPr rtlCol="0"/>
          <a:lstStyle/>
          <a:p>
            <a:pPr rtl="0"/>
            <a:r>
              <a:rPr lang="de-DE" sz="3200" dirty="0"/>
              <a:t>Wie halten sich Menschen und Tiere in der Arktis warm?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665" y="162067"/>
            <a:ext cx="1853494" cy="292536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 dirty="0"/>
              <a:t>Vereiste Ozeane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541968"/>
            <a:ext cx="2128541" cy="202665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 dirty="0"/>
              <a:t>Fächerübergreifender Lehrplan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BEDA2-06B1-B14F-89E0-CBAEC59F49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9F9EDC6C-4FC2-6F40-81DF-CA1EA39A78E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8378FED-CC55-9541-AA82-8749124D81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E03FD49E-89BF-B444-8A10-CD1F8C1F306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Du musst bei </a:t>
              </a:r>
            </a:p>
            <a:p>
              <a:pPr rtl="0"/>
              <a:r>
                <a:rPr lang="de-DE" sz="1800"/>
                <a:t>-40 °C arbeiten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24545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F3883B-FF2B-A549-A611-71F34FA157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74885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214" y="415063"/>
            <a:ext cx="4507186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2" name="Pentagon 1">
            <a:extLst>
              <a:ext uri="{FF2B5EF4-FFF2-40B4-BE49-F238E27FC236}">
                <a16:creationId xmlns:a16="http://schemas.microsoft.com/office/drawing/2014/main" id="{8F38555C-E8B0-9C48-9E8C-B15AEE8FF56C}"/>
              </a:ext>
            </a:extLst>
          </p:cNvPr>
          <p:cNvSpPr/>
          <p:nvPr/>
        </p:nvSpPr>
        <p:spPr>
          <a:xfrm>
            <a:off x="923755" y="2543503"/>
            <a:ext cx="4941018" cy="2659118"/>
          </a:xfrm>
          <a:prstGeom prst="homePlat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6A48FD00-AA96-F842-AEA9-B38981C3D029}"/>
              </a:ext>
            </a:extLst>
          </p:cNvPr>
          <p:cNvSpPr txBox="1">
            <a:spLocks/>
          </p:cNvSpPr>
          <p:nvPr/>
        </p:nvSpPr>
        <p:spPr>
          <a:xfrm>
            <a:off x="1156138" y="2886042"/>
            <a:ext cx="3310760" cy="197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0" hangingPunct="1"/>
            <a:r>
              <a:rPr lang="de-DE" sz="3000" dirty="0">
                <a:solidFill>
                  <a:srgbClr val="FFFFFF"/>
                </a:solidFill>
              </a:rPr>
              <a:t>Was hat die Polarkleidung von den Anpassungen von Tuk „gelernt“?</a:t>
            </a:r>
          </a:p>
        </p:txBody>
      </p:sp>
    </p:spTree>
    <p:extLst>
      <p:ext uri="{BB962C8B-B14F-4D97-AF65-F5344CB8AC3E}">
        <p14:creationId xmlns:p14="http://schemas.microsoft.com/office/powerpoint/2010/main" val="66918834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5A153-E4AE-A04C-B957-30917306E3DB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Material isoliert deiner Meinung nach am besten?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15393B-1877-4E4A-84F2-C8B7267364CB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DC3B4E"/>
                </a:solidFill>
                <a:latin typeface="Century Gothic Bold"/>
              </a:rPr>
              <a:t>Wie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8E1666-A6A6-E048-B69B-5C67FAA3EB0F}"/>
              </a:ext>
            </a:extLst>
          </p:cNvPr>
          <p:cNvSpPr txBox="1"/>
          <p:nvPr/>
        </p:nvSpPr>
        <p:spPr>
          <a:xfrm>
            <a:off x="449263" y="3345134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F3B329"/>
                </a:solidFill>
                <a:latin typeface="Century Gothic Bold"/>
              </a:rPr>
              <a:t>Warum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737A70-C225-0843-B41C-3E85B9D2C57B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19A090"/>
                </a:solidFill>
                <a:latin typeface="Century Gothic Bold"/>
              </a:rPr>
              <a:t>Welches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E70028-17A0-2344-994B-6213B332108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könntest du deine Idee testen?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3B951-97C3-D247-A3F5-50FB9341925C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glaubst du das?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F62AABD-1F67-6B4C-BB55-DCEA62A508C7}"/>
              </a:ext>
            </a:extLst>
          </p:cNvPr>
          <p:cNvSpPr txBox="1">
            <a:spLocks/>
          </p:cNvSpPr>
          <p:nvPr/>
        </p:nvSpPr>
        <p:spPr>
          <a:xfrm>
            <a:off x="391888" y="1239785"/>
            <a:ext cx="8645786" cy="532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200" dirty="0"/>
              <a:t>Erforschung von isolierenden Materialien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BA65F9-4E57-704F-B4FC-73246782574A}"/>
              </a:ext>
            </a:extLst>
          </p:cNvPr>
          <p:cNvSpPr txBox="1">
            <a:spLocks/>
          </p:cNvSpPr>
          <p:nvPr/>
        </p:nvSpPr>
        <p:spPr>
          <a:xfrm>
            <a:off x="388941" y="1251615"/>
            <a:ext cx="8510509" cy="70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t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200" dirty="0">
                <a:solidFill>
                  <a:srgbClr val="25243D"/>
                </a:solidFill>
              </a:rPr>
              <a:t>Wissenschaftliches Poster „Erfolgskriterien“</a:t>
            </a:r>
          </a:p>
        </p:txBody>
      </p:sp>
      <p:graphicFrame>
        <p:nvGraphicFramePr>
          <p:cNvPr id="5" name="Group 236">
            <a:extLst>
              <a:ext uri="{FF2B5EF4-FFF2-40B4-BE49-F238E27FC236}">
                <a16:creationId xmlns:a16="http://schemas.microsoft.com/office/drawing/2014/main" id="{28AED2A8-E586-8043-B9BA-2CA5AFC53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21862"/>
              </p:ext>
            </p:extLst>
          </p:nvPr>
        </p:nvGraphicFramePr>
        <p:xfrm>
          <a:off x="2341906" y="2130666"/>
          <a:ext cx="6802094" cy="4572000"/>
        </p:xfrm>
        <a:graphic>
          <a:graphicData uri="http://schemas.openxmlformats.org/drawingml/2006/table">
            <a:tbl>
              <a:tblPr/>
              <a:tblGrid>
                <a:gridCol w="6802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in der Einleitung die Bedingungen in der Arktis.</a:t>
                      </a: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Sage in der Schlussfolgerung, was deine Ergebnisse zeigen.</a:t>
                      </a: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deine Ergebnisse mit deiner eigenen Grafik.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Nutze Ergebnisse, um deine Schlussfolgerung zu stützen.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Nutze deine Schlussfolgerung, um ein Urteil darüber zu treffen, welches Material Tyler verwenden sollte.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baseline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 dirty="0">
                          <a:solidFill>
                            <a:schemeClr val="bg2"/>
                          </a:solidFill>
                          <a:effectLst/>
                          <a:latin typeface="Century Gothic Bold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Einschränkungen des von dir gewählten Materials.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US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chemeClr val="bg2"/>
                        </a:solidFill>
                        <a:effectLst/>
                        <a:latin typeface="Century Gothic Bold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0A74A2-2B2B-384C-8F58-2B1F6E42BE1D}"/>
              </a:ext>
            </a:extLst>
          </p:cNvPr>
          <p:cNvSpPr/>
          <p:nvPr/>
        </p:nvSpPr>
        <p:spPr>
          <a:xfrm>
            <a:off x="449263" y="222250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51C984E-41C7-C549-ADA3-1CF4EA8E2A60}"/>
              </a:ext>
            </a:extLst>
          </p:cNvPr>
          <p:cNvSpPr/>
          <p:nvPr/>
        </p:nvSpPr>
        <p:spPr>
          <a:xfrm>
            <a:off x="449263" y="308477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A589F76-71CA-EF47-8599-325676269C92}"/>
              </a:ext>
            </a:extLst>
          </p:cNvPr>
          <p:cNvSpPr/>
          <p:nvPr/>
        </p:nvSpPr>
        <p:spPr>
          <a:xfrm>
            <a:off x="449263" y="3976631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bg1"/>
                </a:solidFill>
                <a:latin typeface="Century Gothic Bold"/>
              </a:rPr>
              <a:t>Experte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D6D3B7F-B1F4-C34C-86FB-4D58F7D98857}"/>
              </a:ext>
            </a:extLst>
          </p:cNvPr>
          <p:cNvSpPr/>
          <p:nvPr/>
        </p:nvSpPr>
        <p:spPr>
          <a:xfrm>
            <a:off x="466182" y="4788909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graphicFrame>
        <p:nvGraphicFramePr>
          <p:cNvPr id="5" name="Group 102">
            <a:extLst>
              <a:ext uri="{FF2B5EF4-FFF2-40B4-BE49-F238E27FC236}">
                <a16:creationId xmlns:a16="http://schemas.microsoft.com/office/drawing/2014/main" id="{296D533C-7890-7245-B647-7218D6F171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564711"/>
              </p:ext>
            </p:extLst>
          </p:nvPr>
        </p:nvGraphicFramePr>
        <p:xfrm>
          <a:off x="342938" y="2116175"/>
          <a:ext cx="8351800" cy="1749460"/>
        </p:xfrm>
        <a:graphic>
          <a:graphicData uri="http://schemas.openxmlformats.org/drawingml/2006/table">
            <a:tbl>
              <a:tblPr/>
              <a:tblGrid>
                <a:gridCol w="1369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ketch Block Bold"/>
                        </a:rPr>
                        <a:t>Leitfrage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Wie halten sich Menschen und Tiere in der Arktis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</a:b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 Bold"/>
                          <a:cs typeface="Sassoon San Slope"/>
                        </a:rPr>
                        <a:t>w_ _ _?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1441FFD-2105-974D-AF21-C75C5F43D317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Lektion 4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graphicFrame>
        <p:nvGraphicFramePr>
          <p:cNvPr id="12" name="Group 236">
            <a:extLst>
              <a:ext uri="{FF2B5EF4-FFF2-40B4-BE49-F238E27FC236}">
                <a16:creationId xmlns:a16="http://schemas.microsoft.com/office/drawing/2014/main" id="{9E1BB4CF-6CF9-9A40-A1DD-E0DD29CC8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171824"/>
              </p:ext>
            </p:extLst>
          </p:nvPr>
        </p:nvGraphicFramePr>
        <p:xfrm>
          <a:off x="2341906" y="2222500"/>
          <a:ext cx="6802094" cy="5364480"/>
        </p:xfrm>
        <a:graphic>
          <a:graphicData uri="http://schemas.openxmlformats.org/drawingml/2006/table">
            <a:tbl>
              <a:tblPr/>
              <a:tblGrid>
                <a:gridCol w="68020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Messe die Temperatur.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die Arktis auf einer Karte.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Sage, was deine Ergebnisse zeigen.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die Bedingungen in der Arktis.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5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deine Ergebnisse mit deiner eigenen Grafik.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Nutze Ergebnisse, um deine Schlussfolgerung zu stützen.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Nutze deine Schlussfolgerung, um ein Urteil zu bilden.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None/>
                        <a:tabLst/>
                        <a:defRPr/>
                      </a:pPr>
                      <a:endParaRPr lang="en-GB" sz="18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Einschränkungen des von dir gewählten Materials.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37EE2D9-AA3A-5145-9AD8-D6416975E5A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Grundlagen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015739-776C-384B-82B4-3867A8C6D30F}"/>
              </a:ext>
            </a:extLst>
          </p:cNvPr>
          <p:cNvSpPr/>
          <p:nvPr/>
        </p:nvSpPr>
        <p:spPr>
          <a:xfrm>
            <a:off x="449263" y="3123448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3224D8-30C8-8E4D-8B00-4AF13782911E}"/>
              </a:ext>
            </a:extLst>
          </p:cNvPr>
          <p:cNvSpPr/>
          <p:nvPr/>
        </p:nvSpPr>
        <p:spPr>
          <a:xfrm>
            <a:off x="449263" y="4018384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0A93049-BE84-F44A-A03F-E9BFC1BFA0BC}"/>
              </a:ext>
            </a:extLst>
          </p:cNvPr>
          <p:cNvSpPr/>
          <p:nvPr/>
        </p:nvSpPr>
        <p:spPr>
          <a:xfrm>
            <a:off x="449263" y="4836756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bg1"/>
                </a:solidFill>
                <a:latin typeface="Century Gothic Bold"/>
              </a:rPr>
              <a:t>Experte</a:t>
            </a: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6536B921-41CC-734E-813C-151F0FA695BA}"/>
              </a:ext>
            </a:extLst>
          </p:cNvPr>
          <p:cNvSpPr txBox="1">
            <a:spLocks/>
          </p:cNvSpPr>
          <p:nvPr/>
        </p:nvSpPr>
        <p:spPr>
          <a:xfrm>
            <a:off x="416605" y="1355336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Lernziele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51A4B14-E18E-CE47-BC54-D138283FD1C5}"/>
              </a:ext>
            </a:extLst>
          </p:cNvPr>
          <p:cNvSpPr/>
          <p:nvPr/>
        </p:nvSpPr>
        <p:spPr>
          <a:xfrm>
            <a:off x="466182" y="5412272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Die Arktis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Großbritannien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Russland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621755" y="3290836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 dirty="0">
                <a:solidFill>
                  <a:srgbClr val="25243D"/>
                </a:solidFill>
                <a:latin typeface="Century Gothic Bold"/>
              </a:rPr>
              <a:t>Kanada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Grönland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DD3A4F"/>
                </a:solidFill>
                <a:latin typeface="Century Gothic Bold"/>
              </a:rPr>
              <a:t>Nördlicher Polarkreis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27123" y="3572424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de-DE" sz="2400" b="1">
                <a:solidFill>
                  <a:srgbClr val="4EACC5"/>
                </a:solidFill>
                <a:latin typeface="Century Gothic Bold"/>
              </a:rPr>
              <a:t>Arktischer</a:t>
            </a:r>
          </a:p>
          <a:p>
            <a:pPr algn="ctr" rtl="0"/>
            <a:r>
              <a:rPr lang="de-DE" sz="2400" b="1">
                <a:solidFill>
                  <a:srgbClr val="4EACC5"/>
                </a:solidFill>
                <a:latin typeface="Century Gothic Bold"/>
              </a:rPr>
              <a:t>Ozean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4: Wie halten sich Menschen und Tiere in der Arktis warm?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4FF3736-65D1-6A43-AAD5-0C4C169DDDBA}"/>
              </a:ext>
            </a:extLst>
          </p:cNvPr>
          <p:cNvSpPr txBox="1">
            <a:spLocks/>
          </p:cNvSpPr>
          <p:nvPr/>
        </p:nvSpPr>
        <p:spPr>
          <a:xfrm>
            <a:off x="391889" y="999332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chemeClr val="tx1"/>
                </a:solidFill>
              </a:rPr>
              <a:t>Einführung von Tyler Fish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62812-0555-1245-AE17-7B2E49B157B0}"/>
              </a:ext>
            </a:extLst>
          </p:cNvPr>
          <p:cNvSpPr txBox="1"/>
          <p:nvPr/>
        </p:nvSpPr>
        <p:spPr>
          <a:xfrm>
            <a:off x="4572000" y="2241629"/>
            <a:ext cx="4122738" cy="30008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de-DE" sz="1600" b="1">
                <a:solidFill>
                  <a:srgbClr val="FFFFFF"/>
                </a:solidFill>
                <a:latin typeface="Century Gothic" panose="020B0502020202020204" pitchFamily="34" charset="0"/>
              </a:rPr>
              <a:t>Hallo Leute, ich bin Tyler und ich bin verantwortlich für die ganze Ausrüstung, die wir mit uns in die Arktis nehmen.</a:t>
            </a:r>
          </a:p>
          <a:p>
            <a:pPr rtl="0"/>
            <a:endParaRPr lang="en-US" sz="1600" b="1" dirty="0">
              <a:solidFill>
                <a:srgbClr val="FFFFFF"/>
              </a:solidFill>
              <a:latin typeface="Century Gothic" panose="020B0502020202020204" pitchFamily="34" charset="0"/>
            </a:endParaRPr>
          </a:p>
          <a:p>
            <a:pPr rtl="0"/>
            <a:r>
              <a:rPr lang="de-DE" sz="1600" b="1">
                <a:solidFill>
                  <a:srgbClr val="FFFFFF"/>
                </a:solidFill>
                <a:latin typeface="Century Gothic" panose="020B0502020202020204" pitchFamily="34" charset="0"/>
              </a:rPr>
              <a:t>Unter den extremen Bedingungen der Arktis zu überleben ist sehr schwierig und wir brauchen sehr viel Ausrüstung, die uns dabei hilft.</a:t>
            </a: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en-US" sz="1600" b="1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r>
              <a:rPr lang="de-DE" sz="1600" b="1">
                <a:solidFill>
                  <a:srgbClr val="FFFFFF"/>
                </a:solidFill>
                <a:latin typeface="Century Gothic" panose="020B0502020202020204" pitchFamily="34" charset="0"/>
              </a:rPr>
              <a:t>Eine der wichtigsten Eigenschaften, auf die ich bei Materialien achte, ist ihre Isolierfähigkeit. Ich möchte gerne, dass ihr heute verschiedene Materialien untersucht, um zu sehen, wie gut sie isolieren.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C407D67-9EB8-2340-9FAA-9B85AFA7C3A0}"/>
              </a:ext>
            </a:extLst>
          </p:cNvPr>
          <p:cNvSpPr/>
          <p:nvPr/>
        </p:nvSpPr>
        <p:spPr>
          <a:xfrm>
            <a:off x="960691" y="2241551"/>
            <a:ext cx="3042508" cy="304199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F093C-CF8C-A54C-BCC0-ED9134617E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90332" l="0" r="90000">
                        <a14:foregroundMark x1="84507" y1="34912" x2="86782" y2="41001"/>
                        <a14:foregroundMark x1="9766" y1="82617" x2="24453" y2="90332"/>
                        <a14:foregroundMark x1="36250" y1="86035" x2="56875" y2="87109"/>
                        <a14:foregroundMark x1="57656" y1="86523" x2="71328" y2="84570"/>
                        <a14:foregroundMark x1="72578" y1="85156" x2="72891" y2="80566"/>
                        <a14:foregroundMark x1="57500" y1="88379" x2="71641" y2="86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66" y="4266648"/>
            <a:ext cx="3379677" cy="270374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9B1BB29-455B-9A4F-AF97-FFB53425B928}"/>
              </a:ext>
            </a:extLst>
          </p:cNvPr>
          <p:cNvSpPr txBox="1">
            <a:spLocks/>
          </p:cNvSpPr>
          <p:nvPr/>
        </p:nvSpPr>
        <p:spPr>
          <a:xfrm>
            <a:off x="391888" y="1340757"/>
            <a:ext cx="8247857" cy="551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/>
              <a:t>Polar-Kleidung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BC53D-352E-5646-8B7F-136435F1B5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792" y="2664470"/>
            <a:ext cx="974046" cy="17046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3F1A76-7BEC-2B48-B00B-1FC147AFDB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3865" y="1991213"/>
            <a:ext cx="1137765" cy="3380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940DA0-F593-B34B-BF3B-447DE73491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018" y="1314590"/>
            <a:ext cx="1725329" cy="24248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DD3557-4CE5-F04B-B458-B8422713E4F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660" y="4988732"/>
            <a:ext cx="1248555" cy="1703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FADE10-E0A6-1843-9B71-B59B04EC435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4007" y="854902"/>
            <a:ext cx="2127069" cy="29650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4C770-F7D3-B745-80B3-86E89D5CDF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10" y="2681127"/>
            <a:ext cx="1574307" cy="4350216"/>
          </a:xfrm>
          <a:prstGeom prst="rect">
            <a:avLst/>
          </a:prstGeom>
        </p:spPr>
      </p:pic>
      <p:sp>
        <p:nvSpPr>
          <p:cNvPr id="13" name="Shape 246">
            <a:extLst>
              <a:ext uri="{FF2B5EF4-FFF2-40B4-BE49-F238E27FC236}">
                <a16:creationId xmlns:a16="http://schemas.microsoft.com/office/drawing/2014/main" id="{13773843-632E-5E43-88C5-F465E86DB2A2}"/>
              </a:ext>
            </a:extLst>
          </p:cNvPr>
          <p:cNvSpPr/>
          <p:nvPr/>
        </p:nvSpPr>
        <p:spPr>
          <a:xfrm flipH="1">
            <a:off x="5878286" y="3647084"/>
            <a:ext cx="2114550" cy="130933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4" name="Shape 246">
            <a:extLst>
              <a:ext uri="{FF2B5EF4-FFF2-40B4-BE49-F238E27FC236}">
                <a16:creationId xmlns:a16="http://schemas.microsoft.com/office/drawing/2014/main" id="{449EF32B-63A6-8649-851D-C29EBFBAA78D}"/>
              </a:ext>
            </a:extLst>
          </p:cNvPr>
          <p:cNvSpPr/>
          <p:nvPr/>
        </p:nvSpPr>
        <p:spPr>
          <a:xfrm flipH="1">
            <a:off x="5207674" y="5939035"/>
            <a:ext cx="2223401" cy="29058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5" name="Shape 246">
            <a:extLst>
              <a:ext uri="{FF2B5EF4-FFF2-40B4-BE49-F238E27FC236}">
                <a16:creationId xmlns:a16="http://schemas.microsoft.com/office/drawing/2014/main" id="{07E1554A-35DF-B244-A04D-87C63943304D}"/>
              </a:ext>
            </a:extLst>
          </p:cNvPr>
          <p:cNvSpPr/>
          <p:nvPr/>
        </p:nvSpPr>
        <p:spPr>
          <a:xfrm flipH="1">
            <a:off x="4937347" y="3589419"/>
            <a:ext cx="940939" cy="13670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6" name="Shape 246">
            <a:extLst>
              <a:ext uri="{FF2B5EF4-FFF2-40B4-BE49-F238E27FC236}">
                <a16:creationId xmlns:a16="http://schemas.microsoft.com/office/drawing/2014/main" id="{EBBBC0B7-B248-FF4B-B1F9-C905452590AF}"/>
              </a:ext>
            </a:extLst>
          </p:cNvPr>
          <p:cNvSpPr/>
          <p:nvPr/>
        </p:nvSpPr>
        <p:spPr>
          <a:xfrm>
            <a:off x="4188279" y="3282043"/>
            <a:ext cx="441726" cy="1815902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7" name="Shape 246">
            <a:extLst>
              <a:ext uri="{FF2B5EF4-FFF2-40B4-BE49-F238E27FC236}">
                <a16:creationId xmlns:a16="http://schemas.microsoft.com/office/drawing/2014/main" id="{7077D4CF-9ADA-8B48-A2BC-E17E38D052CC}"/>
              </a:ext>
            </a:extLst>
          </p:cNvPr>
          <p:cNvSpPr/>
          <p:nvPr/>
        </p:nvSpPr>
        <p:spPr>
          <a:xfrm>
            <a:off x="2635489" y="4369168"/>
            <a:ext cx="733665" cy="1076417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8" name="Shape 246">
            <a:extLst>
              <a:ext uri="{FF2B5EF4-FFF2-40B4-BE49-F238E27FC236}">
                <a16:creationId xmlns:a16="http://schemas.microsoft.com/office/drawing/2014/main" id="{B5D06C8D-044D-284E-AE96-1047E076BB17}"/>
              </a:ext>
            </a:extLst>
          </p:cNvPr>
          <p:cNvSpPr/>
          <p:nvPr/>
        </p:nvSpPr>
        <p:spPr>
          <a:xfrm>
            <a:off x="1404257" y="5445585"/>
            <a:ext cx="1747158" cy="626355"/>
          </a:xfrm>
          <a:prstGeom prst="line">
            <a:avLst/>
          </a:prstGeom>
          <a:ln w="114300">
            <a:solidFill>
              <a:srgbClr val="38D4D6"/>
            </a:solidFill>
            <a:miter/>
            <a:headEnd type="triangle"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7338170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73C7EAA-ED01-B541-9BEF-07954993FA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8" name="Group 191">
            <a:extLst>
              <a:ext uri="{FF2B5EF4-FFF2-40B4-BE49-F238E27FC236}">
                <a16:creationId xmlns:a16="http://schemas.microsoft.com/office/drawing/2014/main" id="{548DF430-BF30-474A-9FF8-E62A7991B058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19" name="Shape 189">
              <a:extLst>
                <a:ext uri="{FF2B5EF4-FFF2-40B4-BE49-F238E27FC236}">
                  <a16:creationId xmlns:a16="http://schemas.microsoft.com/office/drawing/2014/main" id="{825E1646-8142-7846-BF04-15E7A340205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20" name="Shape 190" descr="Textfeld 23">
              <a:extLst>
                <a:ext uri="{FF2B5EF4-FFF2-40B4-BE49-F238E27FC236}">
                  <a16:creationId xmlns:a16="http://schemas.microsoft.com/office/drawing/2014/main" id="{B76CABBC-13DB-AE4C-AA20-37AAF39F44B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Schnee und Eis haften an dir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4: Wie halten sich Menschen und Tiere in der Arktis warm?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B43BF5F-4ABF-1A4D-83BA-8937E69DAC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2932" y="0"/>
            <a:ext cx="10483570" cy="6858001"/>
          </a:xfrm>
          <a:prstGeom prst="rect">
            <a:avLst/>
          </a:prstGeom>
        </p:spPr>
      </p:pic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grpSp>
        <p:nvGrpSpPr>
          <p:cNvPr id="34" name="Group 191">
            <a:extLst>
              <a:ext uri="{FF2B5EF4-FFF2-40B4-BE49-F238E27FC236}">
                <a16:creationId xmlns:a16="http://schemas.microsoft.com/office/drawing/2014/main" id="{1AE4A3C2-ACA7-CA48-A093-53DD79D438EA}"/>
              </a:ext>
            </a:extLst>
          </p:cNvPr>
          <p:cNvGrpSpPr/>
          <p:nvPr/>
        </p:nvGrpSpPr>
        <p:grpSpPr>
          <a:xfrm>
            <a:off x="6645848" y="4109545"/>
            <a:ext cx="2109487" cy="2109487"/>
            <a:chOff x="0" y="0"/>
            <a:chExt cx="3394729" cy="3394729"/>
          </a:xfrm>
        </p:grpSpPr>
        <p:sp>
          <p:nvSpPr>
            <p:cNvPr id="35" name="Shape 189">
              <a:extLst>
                <a:ext uri="{FF2B5EF4-FFF2-40B4-BE49-F238E27FC236}">
                  <a16:creationId xmlns:a16="http://schemas.microsoft.com/office/drawing/2014/main" id="{F0EFB01C-1AA1-B14E-9E35-1D0BE9857BE7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6" name="Shape 190" descr="Textfeld 23">
              <a:extLst>
                <a:ext uri="{FF2B5EF4-FFF2-40B4-BE49-F238E27FC236}">
                  <a16:creationId xmlns:a16="http://schemas.microsoft.com/office/drawing/2014/main" id="{C5F57750-FE92-C14D-8A67-F31EA233F21F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Dein Atem gefriert rund um deinen Schlafsack</a:t>
              </a:r>
              <a:endParaRPr sz="1800" dirty="0"/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4: Wie halten sich Menschen und Tiere in der Arktis warm?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01BBF1D-38AE-0943-BE6C-E77E426D78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70925" y="0"/>
            <a:ext cx="10485850" cy="6858001"/>
          </a:xfrm>
          <a:prstGeom prst="rect">
            <a:avLst/>
          </a:prstGeom>
        </p:spPr>
      </p:pic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38" y="415063"/>
            <a:ext cx="4381062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4: Wie halten sich Menschen und Tiere in der Arktis warm?</a:t>
            </a:r>
            <a:endParaRPr lang="en-US" dirty="0"/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7B9EBCF6-921A-0444-AAFE-354F82DE89CA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9D0C09-7B96-1A4F-AA63-57815A0AB7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B323AE-B1AA-5246-ABA1-AD2829D45F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grpSp>
        <p:nvGrpSpPr>
          <p:cNvPr id="28" name="Group 191">
            <a:extLst>
              <a:ext uri="{FF2B5EF4-FFF2-40B4-BE49-F238E27FC236}">
                <a16:creationId xmlns:a16="http://schemas.microsoft.com/office/drawing/2014/main" id="{505D3747-6DCA-6E4D-9F90-7F784F74271B}"/>
              </a:ext>
            </a:extLst>
          </p:cNvPr>
          <p:cNvGrpSpPr/>
          <p:nvPr/>
        </p:nvGrpSpPr>
        <p:grpSpPr>
          <a:xfrm>
            <a:off x="6997373" y="4521667"/>
            <a:ext cx="1697365" cy="1697365"/>
            <a:chOff x="0" y="0"/>
            <a:chExt cx="3394729" cy="3394729"/>
          </a:xfrm>
        </p:grpSpPr>
        <p:sp>
          <p:nvSpPr>
            <p:cNvPr id="29" name="Shape 189">
              <a:extLst>
                <a:ext uri="{FF2B5EF4-FFF2-40B4-BE49-F238E27FC236}">
                  <a16:creationId xmlns:a16="http://schemas.microsoft.com/office/drawing/2014/main" id="{5B4B10FA-7373-D34A-A4FF-3F9CE3E42266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30" name="Shape 190" descr="Textfeld 23">
              <a:extLst>
                <a:ext uri="{FF2B5EF4-FFF2-40B4-BE49-F238E27FC236}">
                  <a16:creationId xmlns:a16="http://schemas.microsoft.com/office/drawing/2014/main" id="{DDFE854A-F84C-BE4B-966C-067931E57E8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Du musst bei </a:t>
              </a:r>
            </a:p>
            <a:p>
              <a:pPr rtl="0"/>
              <a:r>
                <a:rPr lang="de-DE" sz="1800"/>
                <a:t>-40 °C reisen</a:t>
              </a:r>
              <a:endParaRPr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94315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schemas.microsoft.com/office/2006/documentManagement/types"/>
    <ds:schemaRef ds:uri="http://purl.org/dc/terms/"/>
    <ds:schemaRef ds:uri="7dd0c2b8-7301-49b5-921e-ab84ec4c20a5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6C710F9-DFA6-483A-9E10-29E0A6D5813F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</TotalTime>
  <Words>509</Words>
  <Application>Microsoft Office PowerPoint</Application>
  <PresentationFormat>On-screen Show (4:3)</PresentationFormat>
  <Paragraphs>74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PowerPoint Presentation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  <vt:lpstr>Lektion 4: Wie halten sich Menschen und Tiere in der Arktis warm?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120</cp:revision>
  <cp:lastPrinted>2018-10-15T11:47:29Z</cp:lastPrinted>
  <dcterms:modified xsi:type="dcterms:W3CDTF">2020-03-28T14:09:05Z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